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319" r:id="rId7"/>
    <p:sldId id="320" r:id="rId8"/>
    <p:sldId id="321" r:id="rId9"/>
    <p:sldId id="322" r:id="rId10"/>
    <p:sldId id="323" r:id="rId11"/>
    <p:sldId id="324" r:id="rId12"/>
    <p:sldId id="303" r:id="rId13"/>
    <p:sldId id="331" r:id="rId14"/>
    <p:sldId id="330" r:id="rId15"/>
    <p:sldId id="335" r:id="rId16"/>
    <p:sldId id="326" r:id="rId17"/>
    <p:sldId id="327" r:id="rId18"/>
    <p:sldId id="328" r:id="rId19"/>
    <p:sldId id="329" r:id="rId20"/>
    <p:sldId id="334" r:id="rId21"/>
    <p:sldId id="333" r:id="rId22"/>
    <p:sldId id="318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FFFF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95A19-D476-45A0-8968-B22794A39FA9}" type="datetimeFigureOut">
              <a:rPr lang="fr-FR" smtClean="0"/>
              <a:t>26/01/2026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67DA0-8B4D-4C8A-8977-E6FF871873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90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42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jouons le rôle d’un analyste, et devons récupérer, nettoyer, intégrer et exploité ses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28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B774-5011-9546-870A-62C66E236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F348BA-E71D-C7E7-5D2C-E9B91F72F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40568A-8BD7-FD7B-CC64-AA8F41069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1BB64A-6194-1A6A-3DDD-BCB556232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Entreprise, particulier ou Association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2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40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302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87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780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67DA0-8B4D-4C8A-8977-E6FF871873A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72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0C577-7A26-A105-0DC4-B2724B3AFF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731FC8-1BCB-237F-2252-BA528A9467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4D116F-6959-1466-E4E1-B21B726B843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3B368D-45CC-44F7-A63D-82CD73EC890C}" type="datetime1">
              <a:rPr lang="fr-FR" smtClean="0"/>
              <a:t>26/01/2026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45DD56-BDD0-024A-2B8E-FBC4F9DD2BC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26562F-8BE1-98CD-84F7-5359845E40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6778CE-4B4D-4B59-A805-C11555D04D1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04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B10C7-F740-894F-5C3A-AB218C1C02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D3993D-B5FF-CEBA-2425-79092F108F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49549-C8E2-83D9-3B3E-D3AF20136D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DFD257-D842-42DF-A853-256B08A79208}" type="datetime1">
              <a:rPr lang="fr-FR" smtClean="0"/>
              <a:t>26/01/2026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B9DAC9-8475-6FD1-937C-9D42F5B49BC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E002DB-5257-F265-5308-58E4B003B7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C9C829-7299-4650-87C5-C53D3AC9C67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12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A9C4A0-C582-C25B-4066-35BDE5F4615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4C1A032-CD44-594A-0A2E-9777E5B4846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59A31-E530-0CBC-604A-74466B687B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38069A-A173-4E49-82D2-B0F4394F2BAD}" type="datetime1">
              <a:rPr lang="fr-FR" smtClean="0"/>
              <a:t>26/01/2026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56098A-263A-C267-B3FF-A7A2811E71D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1EBB80-DEA9-295E-DC07-7026A6D644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3C8D97-5296-4C8F-9B81-ED7072DABC8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597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3A9-9874-1A73-B312-E60CF152FC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BE64D5-C08C-A6F9-1317-35C39B2E4E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290FBC-5A1D-4A7B-2142-B1B8952A05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CDCF79-BAE1-40D2-B879-AF9239E8A62D}" type="datetime1">
              <a:rPr lang="fr-FR" smtClean="0"/>
              <a:t>26/01/2026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6BFA63-F539-21AC-DAF9-1EFE932998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FFC721-A6EE-378B-541F-4BC4767064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958860-0D4C-4222-A189-EF3CB030BF9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04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5D900-5B29-0CB2-D2BE-4794639904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C19AE0-BA04-1362-3C0C-9AFEDBD45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DD4971-CC7D-07C2-C6F5-EC21E0C5F9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D5FB64-B4C3-4801-924D-4E146BED0546}" type="datetime1">
              <a:rPr lang="fr-FR" smtClean="0"/>
              <a:t>26/01/2026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9DD2AF-79F3-B47C-1D65-4C7AF09407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CC573-E279-E656-B063-4E348F4490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5D6C2-BDC6-4244-AE3C-08A8CE689A67}" type="slidenum"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4B597-4B4A-CF6E-EB07-70C2A818F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0B388B-E1E6-FD94-2A9C-5BDC8CA311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70F2F7-1357-508E-055D-1C25CC4431C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4142E7-2A29-010C-0E19-9C6CA566EB4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1E426B-3FC2-49E5-9007-D9215108B01C}" type="datetime1">
              <a:rPr lang="fr-FR" smtClean="0"/>
              <a:t>26/01/2026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BC9989-1655-DF84-4712-C1B7FA41C6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CB3B52-21AB-D910-115B-F268871AB04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4BE2C1-5A46-487C-A8AF-94F97B3A8CA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22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DFB13-2954-BFC0-729C-C00630B6BD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F1863D-A371-0EAA-FA93-06963E5EE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20B7CA-BB8B-5D21-2DF5-DFF9F5D8BE6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B888A7-A8AE-48BE-065F-52EBADD252E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DBD6B8-A0F4-5E27-2EBB-4C8F8545B34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409917E-18C1-B0F8-9B72-727DF3A51B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316F07-8D24-46FC-BA4F-9D270D92D24F}" type="datetime1">
              <a:rPr lang="fr-FR" smtClean="0"/>
              <a:t>26/01/2026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3E23082-9880-2FCB-E605-B7CD3002C4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1C7944C-978D-8430-35BA-F5227C0F7E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791FE4-8CE1-47BC-90CE-2F87F5A7345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8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96DCE-E96C-ADD1-7BFE-3F391B8877D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4DC04D-AFE7-3C7D-6153-10123EEE39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13D56A-DC8E-4082-A48D-9062304F91D7}" type="datetime1">
              <a:rPr lang="fr-FR" smtClean="0"/>
              <a:t>26/01/2026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FEB828-152D-95F8-37AB-8EAF001342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5A7A19-EAC0-507A-D87C-069D195701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0D259B-FF4B-4B98-BFD4-11A1D359D99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53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5F7EE5D-556E-8305-4DFF-C6AF173EA5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36C4DE-EE96-49D7-AD8B-C0930F861A2B}" type="datetime1">
              <a:rPr lang="fr-FR" smtClean="0"/>
              <a:t>26/01/2026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4BA07E-304F-3C4D-3E37-6843ED9C0B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F72521-8731-E0F9-C0D6-DB59F1EAB5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B68F1C-5E59-43A5-9D90-33D3EC488F9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17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0C215-759B-722C-18A2-70DD169C1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3881C-D22B-CFDE-B074-AA6B61C157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B48CC4-6292-84C4-4C57-9ED37E61CB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05AF2A-4AEA-970A-7527-A1924B01EF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C97A31-D705-4B57-AFD0-08B3303E28B7}" type="datetime1">
              <a:rPr lang="fr-FR" smtClean="0"/>
              <a:t>26/01/2026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EA32C-A02C-C8A3-B06D-5DD17BA105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F605F0-7EBD-7121-538D-206F896836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5B5415-AF47-4DD6-8887-84EF672A657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13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4F57C-2AE7-05BD-5FC7-AF5184143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B464C7D-71D5-B7B8-BB3C-47106451728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E69E1C-9BF0-5C38-CF75-D6318ECFA9A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AB1EF2-735E-D7F1-551B-4EBCF590B8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D118A5-6C89-42E6-8E5B-72507B7965CA}" type="datetime1">
              <a:rPr lang="fr-FR" smtClean="0"/>
              <a:t>26/01/2026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B5494D-A700-B851-B26D-A69A8B775D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EC628E-B2B4-94E5-CA94-CBF74D600F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358388-2F7E-46BA-8B39-88ECA40861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04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050115B-11EA-920C-401C-F633E13CB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7B547B-1E28-0351-12B8-C7B8C17F9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CB3582-77D1-21E1-282E-267ACEB4C8C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C5549A09-7DE4-4974-A1F0-4ACCC5E453C0}" type="datetime1">
              <a:rPr lang="fr-FR" smtClean="0"/>
              <a:t>26/01/2026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963B9-D693-08F7-344E-3032717E402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9C6C8A-EFFA-6E52-F89D-A8DAFFC4D7F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chemeClr val="bg1"/>
                </a:solidFill>
                <a:uFillTx/>
                <a:latin typeface="Aptos"/>
              </a:defRPr>
            </a:lvl1pPr>
          </a:lstStyle>
          <a:p>
            <a:fld id="{2B917E18-5507-44C8-BF46-066D47C36EA8}" type="slidenum">
              <a:rPr lang="fr-FR" smtClean="0"/>
              <a:pPr/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2587-918431513">
            <a:hlinkClick r:id="" action="ppaction://media"/>
            <a:extLst>
              <a:ext uri="{FF2B5EF4-FFF2-40B4-BE49-F238E27FC236}">
                <a16:creationId xmlns:a16="http://schemas.microsoft.com/office/drawing/2014/main" id="{CB4B2763-7A34-C3F6-8F27-7F27C5A58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4" y="0"/>
            <a:ext cx="12192000" cy="6858000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0B7062D4-CFDD-F236-D405-E6CE967588B8}"/>
              </a:ext>
            </a:extLst>
          </p:cNvPr>
          <p:cNvSpPr txBox="1"/>
          <p:nvPr/>
        </p:nvSpPr>
        <p:spPr>
          <a:xfrm>
            <a:off x="2203670" y="356497"/>
            <a:ext cx="52120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X</a:t>
            </a:r>
          </a:p>
        </p:txBody>
      </p:sp>
      <p:pic>
        <p:nvPicPr>
          <p:cNvPr id="6" name="Image 10" descr="Une image contenant texte, jaune, Police, logo">
            <a:extLst>
              <a:ext uri="{FF2B5EF4-FFF2-40B4-BE49-F238E27FC236}">
                <a16:creationId xmlns:a16="http://schemas.microsoft.com/office/drawing/2014/main" id="{34DD90CE-FF1A-98AC-0230-E114FC0D42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997" t="29648" r="12477" b="29172"/>
          <a:stretch>
            <a:fillRect/>
          </a:stretch>
        </p:blipFill>
        <p:spPr>
          <a:xfrm>
            <a:off x="387019" y="319793"/>
            <a:ext cx="1715158" cy="935184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8874530-D47A-39A8-A75E-D5F1F9B74A2F}"/>
              </a:ext>
            </a:extLst>
          </p:cNvPr>
          <p:cNvSpPr/>
          <p:nvPr/>
        </p:nvSpPr>
        <p:spPr>
          <a:xfrm>
            <a:off x="3149600" y="2322286"/>
            <a:ext cx="5936342" cy="19025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C8A5C9-2D89-B889-BA29-5078E8BBD943}"/>
              </a:ext>
            </a:extLst>
          </p:cNvPr>
          <p:cNvSpPr txBox="1"/>
          <p:nvPr/>
        </p:nvSpPr>
        <p:spPr>
          <a:xfrm>
            <a:off x="9847186" y="5649444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Quesnot Sevan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275B3FA-9142-2CCD-E02A-2AC499A16A9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94332" y="1879091"/>
            <a:ext cx="5602788" cy="2345695"/>
          </a:xfrm>
          <a:effectLst/>
        </p:spPr>
        <p:txBody>
          <a:bodyPr>
            <a:noAutofit/>
          </a:bodyPr>
          <a:lstStyle/>
          <a:p>
            <a:pPr lvl="0"/>
            <a:r>
              <a:rPr lang="fr-FR" sz="20000" dirty="0">
                <a:solidFill>
                  <a:srgbClr val="FFFFFF"/>
                </a:solidFill>
                <a:latin typeface="Aldhabi" pitchFamily="2"/>
                <a:cs typeface="Aldhabi" pitchFamily="2"/>
              </a:rPr>
              <a:t>Bonjour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74E71D3-88F0-12AD-4A24-9FF68BE383A5}"/>
              </a:ext>
            </a:extLst>
          </p:cNvPr>
          <p:cNvSpPr/>
          <p:nvPr/>
        </p:nvSpPr>
        <p:spPr>
          <a:xfrm>
            <a:off x="4201064" y="4484914"/>
            <a:ext cx="3746334" cy="46445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274A52A-9F2E-3CB6-56CA-292CF0ECA3DE}"/>
              </a:ext>
            </a:extLst>
          </p:cNvPr>
          <p:cNvSpPr/>
          <p:nvPr/>
        </p:nvSpPr>
        <p:spPr>
          <a:xfrm>
            <a:off x="-145143" y="5895818"/>
            <a:ext cx="4622252" cy="11000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 descr="MariaDB | Okoone">
            <a:extLst>
              <a:ext uri="{FF2B5EF4-FFF2-40B4-BE49-F238E27FC236}">
                <a16:creationId xmlns:a16="http://schemas.microsoft.com/office/drawing/2014/main" id="{9FC99341-724E-2D9A-CEE9-ACE13F69C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10594"/>
          <a:stretch>
            <a:fillRect/>
          </a:stretch>
        </p:blipFill>
        <p:spPr bwMode="auto">
          <a:xfrm>
            <a:off x="1952519" y="6106467"/>
            <a:ext cx="781644" cy="6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Beaver CE : téléchargement et installation gratuits sous Windows |  Microsoft Store">
            <a:extLst>
              <a:ext uri="{FF2B5EF4-FFF2-40B4-BE49-F238E27FC236}">
                <a16:creationId xmlns:a16="http://schemas.microsoft.com/office/drawing/2014/main" id="{E4D03E1C-EAD8-55E3-6161-1F6D75DD0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55" y="6068442"/>
            <a:ext cx="653038" cy="6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clipart, Graphique, Pochoir, crâne&#10;&#10;Le contenu généré par l’IA peut être incorrect.">
            <a:extLst>
              <a:ext uri="{FF2B5EF4-FFF2-40B4-BE49-F238E27FC236}">
                <a16:creationId xmlns:a16="http://schemas.microsoft.com/office/drawing/2014/main" id="{610059A5-57D2-3DAE-A88B-FDE0ECA77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4" b="17292"/>
          <a:stretch>
            <a:fillRect/>
          </a:stretch>
        </p:blipFill>
        <p:spPr>
          <a:xfrm>
            <a:off x="2712478" y="319793"/>
            <a:ext cx="1005507" cy="936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AD53EF-8D95-9233-C801-9C5C73BB9B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D6778CE-4B4D-4B59-A805-C11555D04D1D}" type="slidenum">
              <a:rPr lang="fr-FR" smtClean="0"/>
              <a:t>1</a:t>
            </a:fld>
            <a:endParaRPr lang="fr-FR" dirty="0"/>
          </a:p>
        </p:txBody>
      </p:sp>
      <p:pic>
        <p:nvPicPr>
          <p:cNvPr id="15" name="Image 14" descr="Une image contenant clipart, symbole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AC2206F5-244E-5890-F2CA-F6CA7B2761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79" y="6106467"/>
            <a:ext cx="646280" cy="646280"/>
          </a:xfrm>
          <a:prstGeom prst="rect">
            <a:avLst/>
          </a:prstGeom>
        </p:spPr>
      </p:pic>
      <p:pic>
        <p:nvPicPr>
          <p:cNvPr id="19" name="Image 18" descr="Une image contenant capture d’écran, Graphique, graphisme, Police&#10;&#10;Le contenu généré par l’IA peut être incorrect.">
            <a:extLst>
              <a:ext uri="{FF2B5EF4-FFF2-40B4-BE49-F238E27FC236}">
                <a16:creationId xmlns:a16="http://schemas.microsoft.com/office/drawing/2014/main" id="{8F0F4B75-1E94-DDBD-1BBB-480D29F525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3" y="6247184"/>
            <a:ext cx="981832" cy="397336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B0CC9053-7399-6EAF-253D-FCC86AB781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253025"/>
            <a:ext cx="12191996" cy="806842"/>
          </a:xfrm>
          <a:effectLst/>
        </p:spPr>
        <p:txBody>
          <a:bodyPr/>
          <a:lstStyle/>
          <a:p>
            <a:pPr lvl="0"/>
            <a:r>
              <a:rPr lang="fr-FR" sz="4800" u="sng" dirty="0">
                <a:solidFill>
                  <a:srgbClr val="FFFFFF"/>
                </a:solidFill>
                <a:latin typeface="Aldhabi" pitchFamily="2"/>
                <a:cs typeface="Aldhabi" pitchFamily="2"/>
              </a:rPr>
              <a:t>Projet Jeu de données</a:t>
            </a:r>
          </a:p>
        </p:txBody>
      </p:sp>
      <p:pic>
        <p:nvPicPr>
          <p:cNvPr id="25" name="Image 24" descr="Une image contenant carré, capture d’écran, conception, cube&#10;&#10;Le contenu généré par l’IA peut être incorrect.">
            <a:extLst>
              <a:ext uri="{FF2B5EF4-FFF2-40B4-BE49-F238E27FC236}">
                <a16:creationId xmlns:a16="http://schemas.microsoft.com/office/drawing/2014/main" id="{6D54C34D-0C7D-D867-79E6-EADB1B3262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79" y="6010551"/>
            <a:ext cx="806843" cy="806843"/>
          </a:xfrm>
          <a:prstGeom prst="rect">
            <a:avLst/>
          </a:prstGeom>
        </p:spPr>
      </p:pic>
      <p:pic>
        <p:nvPicPr>
          <p:cNvPr id="26" name="Picture 2" descr="MariaDB | Okoone">
            <a:extLst>
              <a:ext uri="{FF2B5EF4-FFF2-40B4-BE49-F238E27FC236}">
                <a16:creationId xmlns:a16="http://schemas.microsoft.com/office/drawing/2014/main" id="{6FCED02E-F57F-CFF5-2F16-695762E1C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10594"/>
          <a:stretch>
            <a:fillRect/>
          </a:stretch>
        </p:blipFill>
        <p:spPr bwMode="auto">
          <a:xfrm>
            <a:off x="1964797" y="6106467"/>
            <a:ext cx="781644" cy="6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 descr="Une image contenant clipart, symbole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770106C7-15AE-565B-3951-D4FEE43ABB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57" y="6106467"/>
            <a:ext cx="646280" cy="646280"/>
          </a:xfrm>
          <a:prstGeom prst="rect">
            <a:avLst/>
          </a:prstGeom>
        </p:spPr>
      </p:pic>
      <p:pic>
        <p:nvPicPr>
          <p:cNvPr id="28" name="Image 27" descr="Une image contenant capture d’écran, Graphique, graphisme, Police&#10;&#10;Le contenu généré par l’IA peut être incorrect.">
            <a:extLst>
              <a:ext uri="{FF2B5EF4-FFF2-40B4-BE49-F238E27FC236}">
                <a16:creationId xmlns:a16="http://schemas.microsoft.com/office/drawing/2014/main" id="{2478D86A-DF9E-5825-B122-138E6D525B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1" y="6247184"/>
            <a:ext cx="981832" cy="39733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622F7-C420-2852-DF29-FEBF5F0E5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D722DC-FA5F-0B18-0A35-990F6048D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231779"/>
            <a:ext cx="10515600" cy="1325559"/>
          </a:xfrm>
        </p:spPr>
        <p:txBody>
          <a:bodyPr>
            <a:noAutofit/>
          </a:bodyPr>
          <a:lstStyle/>
          <a:p>
            <a:pPr algn="ctr"/>
            <a:r>
              <a:rPr lang="fr-FR" sz="12000" dirty="0">
                <a:latin typeface="Aldhabi" panose="01000000000000000000" pitchFamily="2" charset="-78"/>
                <a:cs typeface="Aldhabi" panose="01000000000000000000" pitchFamily="2" charset="-78"/>
              </a:rPr>
              <a:t>MLD Base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3A991B5-D5B7-7D82-6DE0-2B8AD79AC8C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2958860-0D4C-4222-A189-EF3CB030BF96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Image 11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83E741F7-BB4C-7E3B-ADB4-E625F03E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1" y="-6679430"/>
            <a:ext cx="3733798" cy="6386560"/>
          </a:xfrm>
          <a:prstGeom prst="rect">
            <a:avLst/>
          </a:prstGeom>
        </p:spPr>
      </p:pic>
      <p:pic>
        <p:nvPicPr>
          <p:cNvPr id="14" name="Image 1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9968A01-0B45-E997-A597-0A02E0C3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70" y="1663507"/>
            <a:ext cx="8292860" cy="49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4494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29A92D-F390-85D9-54C5-E7767C2FA2F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8" name="Image 7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50BB390E-A8E2-6AD1-6034-3CC884EC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1" y="235720"/>
            <a:ext cx="3733798" cy="6386560"/>
          </a:xfrm>
          <a:prstGeom prst="rect">
            <a:avLst/>
          </a:prstGeom>
        </p:spPr>
      </p:pic>
      <p:pic>
        <p:nvPicPr>
          <p:cNvPr id="9" name="Image 8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EE7A8A92-E007-E1C0-E6DD-05CF0AB7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2326" y="100015"/>
            <a:ext cx="3747374" cy="6438900"/>
          </a:xfrm>
          <a:prstGeom prst="rect">
            <a:avLst/>
          </a:prstGeom>
        </p:spPr>
      </p:pic>
      <p:pic>
        <p:nvPicPr>
          <p:cNvPr id="10" name="Image 9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DAA6A4B-6E81-EBC4-B16D-4AA6D9E3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3315" y="100014"/>
            <a:ext cx="3633355" cy="64619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D13BCEF-8D1F-26F1-C374-379CB48E5422}"/>
              </a:ext>
            </a:extLst>
          </p:cNvPr>
          <p:cNvSpPr txBox="1"/>
          <p:nvPr/>
        </p:nvSpPr>
        <p:spPr>
          <a:xfrm>
            <a:off x="397771" y="2770248"/>
            <a:ext cx="3907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CREATE TABLE…</a:t>
            </a:r>
          </a:p>
        </p:txBody>
      </p:sp>
    </p:spTree>
    <p:extLst>
      <p:ext uri="{BB962C8B-B14F-4D97-AF65-F5344CB8AC3E}">
        <p14:creationId xmlns:p14="http://schemas.microsoft.com/office/powerpoint/2010/main" val="1615310886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4D3838-7429-CC21-15AD-1A3EC4B1D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5082CD-C183-E187-BC15-2E8BCA4D870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9" name="Image 8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490D6360-00A8-55D8-93D9-4B210D0D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2326" y="100015"/>
            <a:ext cx="3747374" cy="6438900"/>
          </a:xfrm>
          <a:prstGeom prst="rect">
            <a:avLst/>
          </a:prstGeom>
        </p:spPr>
      </p:pic>
      <p:pic>
        <p:nvPicPr>
          <p:cNvPr id="10" name="Image 9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01EB7B4-9C2F-753A-2646-7A6E0DE87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3315" y="100014"/>
            <a:ext cx="3633355" cy="64619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AEFDB2A-D56F-F7BD-2478-D03FC0D3F42E}"/>
              </a:ext>
            </a:extLst>
          </p:cNvPr>
          <p:cNvSpPr txBox="1"/>
          <p:nvPr/>
        </p:nvSpPr>
        <p:spPr>
          <a:xfrm>
            <a:off x="0" y="1886935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Voir code INSERT…</a:t>
            </a:r>
          </a:p>
        </p:txBody>
      </p:sp>
    </p:spTree>
    <p:extLst>
      <p:ext uri="{BB962C8B-B14F-4D97-AF65-F5344CB8AC3E}">
        <p14:creationId xmlns:p14="http://schemas.microsoft.com/office/powerpoint/2010/main" val="848325230"/>
      </p:ext>
    </p:extLst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66C1C7-EA7D-9A84-E387-D15E671A844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B5B137F-85B9-D58E-83BC-2AB378DC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15" y="100014"/>
            <a:ext cx="3633355" cy="646191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41EC3CD-B947-C9B0-89CB-63156D6B5804}"/>
              </a:ext>
            </a:extLst>
          </p:cNvPr>
          <p:cNvSpPr txBox="1"/>
          <p:nvPr/>
        </p:nvSpPr>
        <p:spPr>
          <a:xfrm>
            <a:off x="5129569" y="2128053"/>
            <a:ext cx="3907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INSERT </a:t>
            </a:r>
          </a:p>
          <a:p>
            <a:r>
              <a:rPr lang="fr-FR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INTO…</a:t>
            </a:r>
          </a:p>
        </p:txBody>
      </p:sp>
      <p:pic>
        <p:nvPicPr>
          <p:cNvPr id="3" name="Image 2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AE4C6AB8-E1F7-D2EF-CF7D-5BA90BF6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88" y="100015"/>
            <a:ext cx="3747374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9F3CB-3180-A8C4-FE5A-FA65B85AB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D86517-2029-46E9-F211-A310AB38B56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421F4F7-B9AB-BF59-F91C-2FAD3686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01" y="100014"/>
            <a:ext cx="3633355" cy="6461919"/>
          </a:xfrm>
          <a:prstGeom prst="rect">
            <a:avLst/>
          </a:prstGeom>
        </p:spPr>
      </p:pic>
      <p:pic>
        <p:nvPicPr>
          <p:cNvPr id="2" name="Image 1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53CA79DE-D677-B4C2-3909-D2AB9E893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38" y="-6045210"/>
            <a:ext cx="8369524" cy="484052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270F27-D157-F40B-2BEC-5DCD35682730}"/>
              </a:ext>
            </a:extLst>
          </p:cNvPr>
          <p:cNvSpPr txBox="1"/>
          <p:nvPr/>
        </p:nvSpPr>
        <p:spPr>
          <a:xfrm>
            <a:off x="4911323" y="2266076"/>
            <a:ext cx="18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INSERT </a:t>
            </a:r>
          </a:p>
          <a:p>
            <a:r>
              <a:rPr lang="fr-FR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INTO…</a:t>
            </a:r>
          </a:p>
        </p:txBody>
      </p:sp>
      <p:pic>
        <p:nvPicPr>
          <p:cNvPr id="5" name="Image 4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01A84130-F68D-AA06-F1D1-7D7190043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7" y="100014"/>
            <a:ext cx="3747374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93052-813F-4126-8E1D-E949F10F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FF6F4-9C8F-2D56-AFF5-C4D2E81EE2A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CFAA1B0F-B476-4D0C-1EBA-E3EF4D92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4" y="325032"/>
            <a:ext cx="10733852" cy="6207936"/>
          </a:xfrm>
          <a:prstGeom prst="rect">
            <a:avLst/>
          </a:prstGeom>
        </p:spPr>
      </p:pic>
      <p:pic>
        <p:nvPicPr>
          <p:cNvPr id="5" name="Image 4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EFB1DF50-FE19-C5C9-98CD-7893C336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050" y="8026400"/>
            <a:ext cx="6773900" cy="393158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7E7C42B-0704-38C5-971B-B0E0FDF9A134}"/>
              </a:ext>
            </a:extLst>
          </p:cNvPr>
          <p:cNvSpPr txBox="1"/>
          <p:nvPr/>
        </p:nvSpPr>
        <p:spPr>
          <a:xfrm>
            <a:off x="1080059" y="181356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ldhabi" panose="01000000000000000000" pitchFamily="2" charset="-78"/>
                <a:cs typeface="Aldhabi" panose="01000000000000000000" pitchFamily="2" charset="-78"/>
              </a:rPr>
              <a:t>Les démarches faites par des particuliers.</a:t>
            </a:r>
          </a:p>
        </p:txBody>
      </p:sp>
      <p:pic>
        <p:nvPicPr>
          <p:cNvPr id="2" name="Image 1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CD5A4E9B-B59F-EBE2-2C77-8790E839C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02326" y="100015"/>
            <a:ext cx="3747374" cy="6438900"/>
          </a:xfrm>
          <a:prstGeom prst="rect">
            <a:avLst/>
          </a:prstGeom>
        </p:spPr>
      </p:pic>
      <p:pic>
        <p:nvPicPr>
          <p:cNvPr id="7" name="Image 6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2497B11-8DCB-E4D9-91C1-2023053F6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3315" y="100014"/>
            <a:ext cx="3633355" cy="64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7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0BF1B-CF41-0618-4D11-18040F4FD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7827CE-8865-DCD3-AF46-F49DDC91073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744FE947-3040-A10F-64EF-BF35D244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9" y="229068"/>
            <a:ext cx="11186062" cy="6492412"/>
          </a:xfrm>
          <a:prstGeom prst="rect">
            <a:avLst/>
          </a:prstGeom>
        </p:spPr>
      </p:pic>
      <p:pic>
        <p:nvPicPr>
          <p:cNvPr id="7" name="Image 6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7CA8F220-F00A-3172-FA7C-EDAC1AA85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-4514270"/>
            <a:ext cx="6858000" cy="39663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EAD8A25-285B-C7C2-DC50-D29CBFEB9AB4}"/>
              </a:ext>
            </a:extLst>
          </p:cNvPr>
          <p:cNvSpPr txBox="1"/>
          <p:nvPr/>
        </p:nvSpPr>
        <p:spPr>
          <a:xfrm>
            <a:off x="793056" y="1783080"/>
            <a:ext cx="1040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ldhabi" panose="01000000000000000000" pitchFamily="2" charset="-78"/>
                <a:cs typeface="Aldhabi" panose="01000000000000000000" pitchFamily="2" charset="-78"/>
              </a:rPr>
              <a:t>Démarches avec une mauvaise satisfaction mais avec beaucoup de volume.</a:t>
            </a:r>
          </a:p>
        </p:txBody>
      </p:sp>
      <p:pic>
        <p:nvPicPr>
          <p:cNvPr id="6" name="Image 5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60392657-FC6B-D667-1CB0-5620C66E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7498486"/>
            <a:ext cx="7581900" cy="46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272F-23BA-B14C-9A1F-29AFC20B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A8AD5796-6D12-2BCC-53DA-CF979A450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6893"/>
            <a:ext cx="11049000" cy="672611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D3FB2F-1490-7496-C97B-F3F1D7E6066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D837AF8-AB82-A03B-A141-87451B4F87E6}"/>
              </a:ext>
            </a:extLst>
          </p:cNvPr>
          <p:cNvSpPr txBox="1"/>
          <p:nvPr/>
        </p:nvSpPr>
        <p:spPr>
          <a:xfrm>
            <a:off x="793056" y="1783080"/>
            <a:ext cx="1040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ldhabi" panose="01000000000000000000" pitchFamily="2" charset="-78"/>
                <a:cs typeface="Aldhabi" panose="01000000000000000000" pitchFamily="2" charset="-78"/>
              </a:rPr>
              <a:t>Démarches </a:t>
            </a:r>
            <a:r>
              <a:rPr lang="fr-FR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FranceConnect</a:t>
            </a:r>
            <a:r>
              <a:rPr lang="fr-FR" sz="3600" dirty="0">
                <a:latin typeface="Aldhabi" panose="01000000000000000000" pitchFamily="2" charset="-78"/>
                <a:cs typeface="Aldhabi" panose="01000000000000000000" pitchFamily="2" charset="-78"/>
              </a:rPr>
              <a:t> qui ne sont pas aux normes mais avec beaucoup de volume.</a:t>
            </a:r>
          </a:p>
        </p:txBody>
      </p:sp>
      <p:pic>
        <p:nvPicPr>
          <p:cNvPr id="6" name="Image 5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1F6FA8FB-D38A-004C-E575-D1D945BF3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476" y="-4048395"/>
            <a:ext cx="6495048" cy="376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4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6997-1108-D15E-BABB-10865CA7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73C89FC2-08EE-BAB9-864E-26E43906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66" y="120247"/>
            <a:ext cx="10894758" cy="66175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02AEA7-A41B-FB3F-4B79-C173ECB55DA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A2C51F5-9E3D-4EB7-DEA4-48A312EFB25F}"/>
              </a:ext>
            </a:extLst>
          </p:cNvPr>
          <p:cNvSpPr txBox="1"/>
          <p:nvPr/>
        </p:nvSpPr>
        <p:spPr>
          <a:xfrm>
            <a:off x="1002606" y="1802130"/>
            <a:ext cx="1014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ldhabi" panose="01000000000000000000" pitchFamily="2" charset="-78"/>
                <a:cs typeface="Aldhabi" panose="01000000000000000000" pitchFamily="2" charset="-78"/>
              </a:rPr>
              <a:t>Nombre de démarches sur </a:t>
            </a:r>
            <a:r>
              <a:rPr lang="fr-FR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FranceConnect</a:t>
            </a:r>
            <a:r>
              <a:rPr lang="fr-FR" sz="3600" dirty="0">
                <a:latin typeface="Aldhabi" panose="01000000000000000000" pitchFamily="2" charset="-78"/>
                <a:cs typeface="Aldhabi" panose="01000000000000000000" pitchFamily="2" charset="-78"/>
              </a:rPr>
              <a:t> non conformes par ministère</a:t>
            </a:r>
          </a:p>
        </p:txBody>
      </p:sp>
    </p:spTree>
    <p:extLst>
      <p:ext uri="{BB962C8B-B14F-4D97-AF65-F5344CB8AC3E}">
        <p14:creationId xmlns:p14="http://schemas.microsoft.com/office/powerpoint/2010/main" val="304388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2587-918431513">
            <a:hlinkClick r:id="" action="ppaction://media"/>
            <a:extLst>
              <a:ext uri="{FF2B5EF4-FFF2-40B4-BE49-F238E27FC236}">
                <a16:creationId xmlns:a16="http://schemas.microsoft.com/office/drawing/2014/main" id="{CB4B2763-7A34-C3F6-8F27-7F27C5A58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4" y="0"/>
            <a:ext cx="12192000" cy="6858000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0B7062D4-CFDD-F236-D405-E6CE967588B8}"/>
              </a:ext>
            </a:extLst>
          </p:cNvPr>
          <p:cNvSpPr txBox="1"/>
          <p:nvPr/>
        </p:nvSpPr>
        <p:spPr>
          <a:xfrm>
            <a:off x="2203670" y="356497"/>
            <a:ext cx="52120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X</a:t>
            </a:r>
          </a:p>
        </p:txBody>
      </p:sp>
      <p:pic>
        <p:nvPicPr>
          <p:cNvPr id="6" name="Image 10" descr="Une image contenant texte, jaune, Police, logo">
            <a:extLst>
              <a:ext uri="{FF2B5EF4-FFF2-40B4-BE49-F238E27FC236}">
                <a16:creationId xmlns:a16="http://schemas.microsoft.com/office/drawing/2014/main" id="{34DD90CE-FF1A-98AC-0230-E114FC0D42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997" t="29648" r="12477" b="29172"/>
          <a:stretch>
            <a:fillRect/>
          </a:stretch>
        </p:blipFill>
        <p:spPr>
          <a:xfrm>
            <a:off x="387019" y="319793"/>
            <a:ext cx="1715158" cy="935184"/>
          </a:xfrm>
          <a:prstGeom prst="rect">
            <a:avLst/>
          </a:prstGeom>
          <a:solidFill>
            <a:srgbClr val="EDEDED"/>
          </a:solidFill>
          <a:ln cap="flat">
            <a:noFill/>
          </a:ln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8874530-D47A-39A8-A75E-D5F1F9B74A2F}"/>
              </a:ext>
            </a:extLst>
          </p:cNvPr>
          <p:cNvSpPr/>
          <p:nvPr/>
        </p:nvSpPr>
        <p:spPr>
          <a:xfrm>
            <a:off x="3149600" y="2322286"/>
            <a:ext cx="5936342" cy="19025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C8A5C9-2D89-B889-BA29-5078E8BBD943}"/>
              </a:ext>
            </a:extLst>
          </p:cNvPr>
          <p:cNvSpPr txBox="1"/>
          <p:nvPr/>
        </p:nvSpPr>
        <p:spPr>
          <a:xfrm>
            <a:off x="9847186" y="5735713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Quesnot Sevan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275B3FA-9142-2CCD-E02A-2AC499A16A9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12365" y="1710062"/>
            <a:ext cx="7010811" cy="2736452"/>
          </a:xfrm>
          <a:effectLst/>
        </p:spPr>
        <p:txBody>
          <a:bodyPr>
            <a:noAutofit/>
          </a:bodyPr>
          <a:lstStyle/>
          <a:p>
            <a:pPr lvl="0"/>
            <a:r>
              <a:rPr lang="fr-FR" sz="22000" dirty="0">
                <a:solidFill>
                  <a:srgbClr val="FFFFFF"/>
                </a:solidFill>
                <a:latin typeface="Aldhabi" pitchFamily="2"/>
                <a:cs typeface="Aldhabi" pitchFamily="2"/>
              </a:rPr>
              <a:t>Merci</a:t>
            </a:r>
          </a:p>
        </p:txBody>
      </p:sp>
      <p:pic>
        <p:nvPicPr>
          <p:cNvPr id="7" name="Image 6" descr="Une image contenant clipart, Graphique, Pochoir, crâne&#10;&#10;Le contenu généré par l’IA peut être incorrect.">
            <a:extLst>
              <a:ext uri="{FF2B5EF4-FFF2-40B4-BE49-F238E27FC236}">
                <a16:creationId xmlns:a16="http://schemas.microsoft.com/office/drawing/2014/main" id="{610059A5-57D2-3DAE-A88B-FDE0ECA772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4" b="17292"/>
          <a:stretch>
            <a:fillRect/>
          </a:stretch>
        </p:blipFill>
        <p:spPr>
          <a:xfrm>
            <a:off x="2712478" y="319793"/>
            <a:ext cx="1005507" cy="93614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E9DD77-E0F6-A343-0654-59DA851A96C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D6778CE-4B4D-4B59-A805-C11555D04D1D}" type="slidenum">
              <a:rPr lang="fr-FR" smtClean="0"/>
              <a:t>19</a:t>
            </a:fld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D7647AD-E863-AA87-FDB1-580DE35D08A4}"/>
              </a:ext>
            </a:extLst>
          </p:cNvPr>
          <p:cNvSpPr/>
          <p:nvPr/>
        </p:nvSpPr>
        <p:spPr>
          <a:xfrm>
            <a:off x="4201064" y="4484914"/>
            <a:ext cx="3746334" cy="46445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9F93A78F-037A-63E0-E509-F17F13370E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4253025"/>
            <a:ext cx="12191996" cy="806842"/>
          </a:xfrm>
          <a:effectLst/>
        </p:spPr>
        <p:txBody>
          <a:bodyPr/>
          <a:lstStyle/>
          <a:p>
            <a:pPr lvl="0"/>
            <a:r>
              <a:rPr lang="fr-FR" sz="4800" u="sng" dirty="0">
                <a:solidFill>
                  <a:srgbClr val="FFFFFF"/>
                </a:solidFill>
                <a:latin typeface="Aldhabi" pitchFamily="2"/>
                <a:cs typeface="Aldhabi" pitchFamily="2"/>
              </a:rPr>
              <a:t>Projet Jeu de données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7CC3442-4217-8977-3C8F-4BAB549AEA16}"/>
              </a:ext>
            </a:extLst>
          </p:cNvPr>
          <p:cNvSpPr/>
          <p:nvPr/>
        </p:nvSpPr>
        <p:spPr>
          <a:xfrm>
            <a:off x="-145143" y="5895818"/>
            <a:ext cx="4622252" cy="11000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4" descr="DBeaver CE : téléchargement et installation gratuits sous Windows |  Microsoft Store">
            <a:extLst>
              <a:ext uri="{FF2B5EF4-FFF2-40B4-BE49-F238E27FC236}">
                <a16:creationId xmlns:a16="http://schemas.microsoft.com/office/drawing/2014/main" id="{B9054009-0096-AB27-2A02-DBED885A0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55" y="6068442"/>
            <a:ext cx="653038" cy="6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 descr="Une image contenant carré, capture d’écran, conception, cube&#10;&#10;Le contenu généré par l’IA peut être incorrect.">
            <a:extLst>
              <a:ext uri="{FF2B5EF4-FFF2-40B4-BE49-F238E27FC236}">
                <a16:creationId xmlns:a16="http://schemas.microsoft.com/office/drawing/2014/main" id="{8CD7FE56-2306-FC24-6A80-817B8570E1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79" y="6010551"/>
            <a:ext cx="806843" cy="806843"/>
          </a:xfrm>
          <a:prstGeom prst="rect">
            <a:avLst/>
          </a:prstGeom>
        </p:spPr>
      </p:pic>
      <p:pic>
        <p:nvPicPr>
          <p:cNvPr id="30" name="Picture 2" descr="MariaDB | Okoone">
            <a:extLst>
              <a:ext uri="{FF2B5EF4-FFF2-40B4-BE49-F238E27FC236}">
                <a16:creationId xmlns:a16="http://schemas.microsoft.com/office/drawing/2014/main" id="{7BA64B5F-8813-2766-9808-FA7E5CC9A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10594"/>
          <a:stretch>
            <a:fillRect/>
          </a:stretch>
        </p:blipFill>
        <p:spPr bwMode="auto">
          <a:xfrm>
            <a:off x="1964797" y="6106467"/>
            <a:ext cx="781644" cy="6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 descr="Une image contenant clipart, symbole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CA65EB87-5CAE-E16B-FA85-319F3BC5E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57" y="6106467"/>
            <a:ext cx="646280" cy="646280"/>
          </a:xfrm>
          <a:prstGeom prst="rect">
            <a:avLst/>
          </a:prstGeom>
        </p:spPr>
      </p:pic>
      <p:pic>
        <p:nvPicPr>
          <p:cNvPr id="32" name="Image 31" descr="Une image contenant capture d’écran, Graphique, graphisme, Police&#10;&#10;Le contenu généré par l’IA peut être incorrect.">
            <a:extLst>
              <a:ext uri="{FF2B5EF4-FFF2-40B4-BE49-F238E27FC236}">
                <a16:creationId xmlns:a16="http://schemas.microsoft.com/office/drawing/2014/main" id="{0F38C291-4F45-CF23-F1F2-65893EE1B3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1" y="6247184"/>
            <a:ext cx="981832" cy="39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35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0983C7-EE87-9F0C-FCAB-1D32172AD2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0387"/>
            <a:ext cx="12192000" cy="1130061"/>
          </a:xfrm>
        </p:spPr>
        <p:txBody>
          <a:bodyPr anchorCtr="1">
            <a:noAutofit/>
          </a:bodyPr>
          <a:lstStyle/>
          <a:p>
            <a:pPr lvl="0" algn="ctr"/>
            <a:r>
              <a:rPr lang="fr-FR" sz="12000" dirty="0">
                <a:latin typeface="Aldhabi" panose="01000000000000000000" pitchFamily="2" charset="-78"/>
                <a:cs typeface="Aldhabi" panose="01000000000000000000" pitchFamily="2" charset="-78"/>
              </a:rPr>
              <a:t>Jeu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A43C9C-79D3-1D34-CC8E-B9DA213F62A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2958860-0D4C-4222-A189-EF3CB030BF96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43A80D1-C332-BBDF-9F40-C3835180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343" y="1148373"/>
            <a:ext cx="8447314" cy="562027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F528-E10C-C6CE-09FE-E75CE90C5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A92B12-1AC2-324D-5C88-908435CFA5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2958860-0D4C-4222-A189-EF3CB030BF96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 7" descr="Une image contenant texte, capture d’écran, Page web, Police&#10;&#10;Le contenu généré par l’IA peut être incorrect.">
            <a:extLst>
              <a:ext uri="{FF2B5EF4-FFF2-40B4-BE49-F238E27FC236}">
                <a16:creationId xmlns:a16="http://schemas.microsoft.com/office/drawing/2014/main" id="{EBB820C8-1B9C-75A2-0E87-2F862A594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452022"/>
            <a:ext cx="12165123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93691"/>
      </p:ext>
    </p:extLst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Logiciel multimédia">
            <a:extLst>
              <a:ext uri="{FF2B5EF4-FFF2-40B4-BE49-F238E27FC236}">
                <a16:creationId xmlns:a16="http://schemas.microsoft.com/office/drawing/2014/main" id="{47315153-DF1A-CA87-CE2C-7B21A4DA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7621F7-BC0A-7BD5-D1FD-C857633A6F6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4648704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B4021C2-0A8E-16AC-C940-6C66F426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600" y="468292"/>
            <a:ext cx="9912267" cy="17267258"/>
          </a:xfrm>
          <a:prstGeom prst="rect">
            <a:avLst/>
          </a:prstGeom>
          <a:solidFill>
            <a:srgbClr val="1F1F1F"/>
          </a:solidFill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7EE12F-B45E-B7B7-D698-2C977159604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524250"/>
      </p:ext>
    </p:extLst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A5AA94-9870-7E74-9B5C-D1A56878A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5770A75-A9E5-E3EA-7751-F2AF8765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600" y="-6504008"/>
            <a:ext cx="9912267" cy="17267258"/>
          </a:xfrm>
          <a:prstGeom prst="rect">
            <a:avLst/>
          </a:prstGeom>
          <a:solidFill>
            <a:srgbClr val="1F1F1F"/>
          </a:solidFill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C5D9EF-0C9C-9CB9-0267-5B216DAC5EE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18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8955E6-BD6A-014A-D44B-9DF85533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9A9185-E2A7-00A1-431A-43684DCE4D1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8" name="Image 7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19978D3-6776-E9AD-5B5F-031FB8A8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600" y="-11009333"/>
            <a:ext cx="9912267" cy="17267258"/>
          </a:xfrm>
          <a:prstGeom prst="rect">
            <a:avLst/>
          </a:prstGeom>
          <a:solidFill>
            <a:srgbClr val="1F1F1F"/>
          </a:solidFill>
        </p:spPr>
      </p:pic>
    </p:spTree>
    <p:extLst>
      <p:ext uri="{BB962C8B-B14F-4D97-AF65-F5344CB8AC3E}">
        <p14:creationId xmlns:p14="http://schemas.microsoft.com/office/powerpoint/2010/main" val="347475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259F1061-80A0-5852-5045-F89C6853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DAD1F6-EE05-52BB-E008-9931A04C428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fld id="{32958860-0D4C-4222-A189-EF3CB030BF96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02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C69C36-B959-E9AD-2C2B-B54D6ABF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231779"/>
            <a:ext cx="10515600" cy="1325559"/>
          </a:xfrm>
        </p:spPr>
        <p:txBody>
          <a:bodyPr>
            <a:noAutofit/>
          </a:bodyPr>
          <a:lstStyle/>
          <a:p>
            <a:pPr algn="ctr"/>
            <a:r>
              <a:rPr lang="fr-FR" sz="12000" dirty="0">
                <a:latin typeface="Aldhabi" panose="01000000000000000000" pitchFamily="2" charset="-78"/>
                <a:cs typeface="Aldhabi" panose="01000000000000000000" pitchFamily="2" charset="-78"/>
              </a:rPr>
              <a:t>MCD Base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930D65-0592-359D-3B55-DD80165224A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2958860-0D4C-4222-A189-EF3CB030BF96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age 3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B9449241-653E-98C8-E59B-A1457EF3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27" y="-7375280"/>
            <a:ext cx="3888346" cy="6616460"/>
          </a:xfrm>
          <a:prstGeom prst="rect">
            <a:avLst/>
          </a:prstGeom>
        </p:spPr>
      </p:pic>
      <p:pic>
        <p:nvPicPr>
          <p:cNvPr id="11" name="Image 10" descr="Une image contenant texte, capture d’écran, Police, Post-it&#10;&#10;Le contenu généré par l’IA peut être incorrect.">
            <a:extLst>
              <a:ext uri="{FF2B5EF4-FFF2-40B4-BE49-F238E27FC236}">
                <a16:creationId xmlns:a16="http://schemas.microsoft.com/office/drawing/2014/main" id="{15DDA8F9-9750-1E1C-64D5-9FB8E627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1" y="1850634"/>
            <a:ext cx="11329358" cy="46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2596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6D7BAA41767E408D9171D34777FA31" ma:contentTypeVersion="4" ma:contentTypeDescription="Crée un document." ma:contentTypeScope="" ma:versionID="d35dfd8f2e74fb6c8981ec8e9b80fab4">
  <xsd:schema xmlns:xsd="http://www.w3.org/2001/XMLSchema" xmlns:xs="http://www.w3.org/2001/XMLSchema" xmlns:p="http://schemas.microsoft.com/office/2006/metadata/properties" xmlns:ns3="7946517e-d7b3-45f5-b267-7f2052ebcb50" targetNamespace="http://schemas.microsoft.com/office/2006/metadata/properties" ma:root="true" ma:fieldsID="2aa3fa5dfcd816d922e3dc3a9956a592" ns3:_="">
    <xsd:import namespace="7946517e-d7b3-45f5-b267-7f2052ebcb5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6517e-d7b3-45f5-b267-7f2052ebcb5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D04CA7-3198-43FA-B15B-B1ACE03F441D}">
  <ds:schemaRefs>
    <ds:schemaRef ds:uri="http://www.w3.org/XML/1998/namespace"/>
    <ds:schemaRef ds:uri="http://schemas.microsoft.com/office/2006/documentManagement/types"/>
    <ds:schemaRef ds:uri="7946517e-d7b3-45f5-b267-7f2052ebcb50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7FC7F8-0EE6-4B09-BAA9-0BE885E7EA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61BA22-DDF4-4160-88C3-060AC2EAAC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46517e-d7b3-45f5-b267-7f2052ebc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133</Words>
  <Application>Microsoft Office PowerPoint</Application>
  <PresentationFormat>Grand écran</PresentationFormat>
  <Paragraphs>51</Paragraphs>
  <Slides>19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Aldhabi</vt:lpstr>
      <vt:lpstr>Aptos</vt:lpstr>
      <vt:lpstr>Aptos Display</vt:lpstr>
      <vt:lpstr>Arial</vt:lpstr>
      <vt:lpstr>Thème Office</vt:lpstr>
      <vt:lpstr>Bonjour</vt:lpstr>
      <vt:lpstr>Jeu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MCD Base de données</vt:lpstr>
      <vt:lpstr>MLD Base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QUESNOT SEVAN</dc:creator>
  <cp:lastModifiedBy>QUESNOT SEVAN</cp:lastModifiedBy>
  <cp:revision>11</cp:revision>
  <dcterms:created xsi:type="dcterms:W3CDTF">2025-12-31T14:35:20Z</dcterms:created>
  <dcterms:modified xsi:type="dcterms:W3CDTF">2026-01-26T15:19:42Z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0x010100566D7BAA41767E408D9171D34777FA31</vt:lpwstr>
  </property>
</Properties>
</file>